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11" autoAdjust="0"/>
    <p:restoredTop sz="86410"/>
  </p:normalViewPr>
  <p:slideViewPr>
    <p:cSldViewPr snapToGrid="0">
      <p:cViewPr varScale="1">
        <p:scale>
          <a:sx n="64" d="100"/>
          <a:sy n="64" d="100"/>
        </p:scale>
        <p:origin x="1147" y="53"/>
      </p:cViewPr>
      <p:guideLst/>
    </p:cSldViewPr>
  </p:slideViewPr>
  <p:outlineViewPr>
    <p:cViewPr>
      <p:scale>
        <a:sx n="33" d="100"/>
        <a:sy n="33" d="100"/>
      </p:scale>
      <p:origin x="0" y="-461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E20A2-DC32-4E15-9035-7ED8E7221FBA}" type="datetimeFigureOut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21BE1A-5FFE-42B9-B0A8-0AC8454878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5586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BA391-FBB5-4562-975A-85944134CAC1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191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CF142-3532-416D-8EDA-01B223D173CF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2147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B495D-2DB7-49CD-8659-211D9FF1D43A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7360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D0552-D4E8-4786-BD25-532CF0FB4318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04183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BC4EA-E24F-4BBB-8F70-11C04A6575D2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0243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23C06-F21C-43EA-8F5A-29CE94F4F24F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6434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F1CAD-572B-476C-AEE9-D9FAF944E4C1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0494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4571B-26CE-49A4-8E4B-105FC37C9D24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767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E54BD-F3F9-4B75-83F6-15C8E53C19B8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30749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817E2-E613-45F8-B78A-41BDEB14091D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9247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2DA8-2426-4098-858D-201E689C573A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5909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E0804-98C9-4278-B9D2-4028CBFA00BA}" type="datetime1">
              <a:rPr kumimoji="1" lang="ja-JP" altLang="en-US" smtClean="0"/>
              <a:t>2022/4/5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D5DF2-4EBA-480F-8A1E-3DF4948D92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3852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pmp.eidos.ic.i.u-tokyo.ac.jp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inyurl.com/shonenjitaura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図 8" descr="部屋に集まっている人たち&#10;&#10;中程度の精度で自動的に生成された説明">
            <a:extLst>
              <a:ext uri="{FF2B5EF4-FFF2-40B4-BE49-F238E27FC236}">
                <a16:creationId xmlns:a16="http://schemas.microsoft.com/office/drawing/2014/main" id="{C607CA1B-F0EF-4E54-B400-E47FE16330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57" r="5043"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E905385C-6D9B-4974-8241-38E9635926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164" y="503469"/>
            <a:ext cx="7629939" cy="1576234"/>
          </a:xfrm>
        </p:spPr>
        <p:txBody>
          <a:bodyPr>
            <a:normAutofit/>
          </a:bodyPr>
          <a:lstStyle/>
          <a:p>
            <a:r>
              <a:rPr kumimoji="1" lang="ja-JP" altLang="en-US" sz="4400" dirty="0">
                <a:solidFill>
                  <a:srgbClr val="FFFFFF"/>
                </a:solidFill>
              </a:rPr>
              <a:t>数学・物理をプログラミングで考える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EF7CBC0-2268-4905-BC03-600BC2B80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8103" y="4227444"/>
            <a:ext cx="6858000" cy="1812234"/>
          </a:xfrm>
          <a:noFill/>
        </p:spPr>
        <p:txBody>
          <a:bodyPr>
            <a:normAutofit/>
          </a:bodyPr>
          <a:lstStyle/>
          <a:p>
            <a:r>
              <a:rPr kumimoji="1" lang="ja-JP" altLang="en-US" dirty="0">
                <a:solidFill>
                  <a:srgbClr val="FFFFFF"/>
                </a:solidFill>
              </a:rPr>
              <a:t>田浦健次朗</a:t>
            </a:r>
            <a:endParaRPr kumimoji="1" lang="en-US" altLang="ja-JP" dirty="0">
              <a:solidFill>
                <a:srgbClr val="FFFFFF"/>
              </a:solidFill>
            </a:endParaRPr>
          </a:p>
          <a:p>
            <a:r>
              <a:rPr lang="ja-JP" altLang="en-US" dirty="0">
                <a:solidFill>
                  <a:srgbClr val="FFFFFF"/>
                </a:solidFill>
              </a:rPr>
              <a:t>（工学部電子情報工学科）</a:t>
            </a:r>
            <a:endParaRPr lang="en-US" altLang="ja-JP" dirty="0">
              <a:solidFill>
                <a:srgbClr val="FFFFFF"/>
              </a:solidFill>
            </a:endParaRPr>
          </a:p>
          <a:p>
            <a:r>
              <a:rPr kumimoji="1" lang="en-US" altLang="ja-JP" dirty="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http://pmp.eidos.ic.i.u-tokyo.ac.jp/</a:t>
            </a:r>
            <a:endParaRPr kumimoji="1" lang="en-US" altLang="ja-JP" dirty="0">
              <a:solidFill>
                <a:srgbClr val="FFFFFF"/>
              </a:solidFill>
            </a:endParaRPr>
          </a:p>
          <a:p>
            <a:r>
              <a:rPr kumimoji="1" lang="ja-JP" altLang="en-US" dirty="0">
                <a:solidFill>
                  <a:srgbClr val="FFFFFF"/>
                </a:solidFill>
              </a:rPr>
              <a:t>（短縮： </a:t>
            </a:r>
            <a:r>
              <a:rPr kumimoji="1" lang="en-US" altLang="ja-JP" dirty="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https://tinyurl.com/shonenjitaura</a:t>
            </a:r>
            <a:r>
              <a:rPr kumimoji="1" lang="ja-JP" altLang="en-US" dirty="0">
                <a:solidFill>
                  <a:srgbClr val="FFFFFF"/>
                </a:solidFill>
              </a:rPr>
              <a:t>）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55FF757-7220-4E2E-9FBF-ED2FD9B4D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A59EB16-707F-49D7-8034-81DA5003A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53396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0EBAE81-2C03-4D74-97A9-D14F4FFEF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目標</a:t>
            </a:r>
          </a:p>
        </p:txBody>
      </p:sp>
      <p:pic>
        <p:nvPicPr>
          <p:cNvPr id="9" name="コンテンツ プレースホルダー 8" descr="ダイアグラム&#10;&#10;自動的に生成された説明">
            <a:extLst>
              <a:ext uri="{FF2B5EF4-FFF2-40B4-BE49-F238E27FC236}">
                <a16:creationId xmlns:a16="http://schemas.microsoft.com/office/drawing/2014/main" id="{A1A51140-7D04-4EAF-A15A-226F54750E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4" y="1528564"/>
            <a:ext cx="4652374" cy="3254915"/>
          </a:xfrm>
        </p:spPr>
      </p:pic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A77C8F4B-8F7F-46F7-84F3-1CEF578D2553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4572000" y="1690689"/>
            <a:ext cx="4527966" cy="2701405"/>
          </a:xfrm>
        </p:spPr>
        <p:txBody>
          <a:bodyPr>
            <a:normAutofit/>
          </a:bodyPr>
          <a:lstStyle/>
          <a:p>
            <a:r>
              <a:rPr kumimoji="1" lang="ja-JP" altLang="en-US" sz="2400" dirty="0"/>
              <a:t>実際の問題をコンピュータ（プログラミング）で解く</a:t>
            </a:r>
            <a:endParaRPr kumimoji="1" lang="en-US" altLang="ja-JP" sz="2400" dirty="0"/>
          </a:p>
          <a:p>
            <a:pPr marL="457200" lvl="1" indent="0">
              <a:buNone/>
            </a:pPr>
            <a:r>
              <a:rPr lang="ja-JP" altLang="en-US" sz="2000" dirty="0">
                <a:sym typeface="Symbol" panose="05050102010706020507" pitchFamily="18" charset="2"/>
              </a:rPr>
              <a:t> </a:t>
            </a:r>
            <a:r>
              <a:rPr lang="ja-JP" altLang="en-US" sz="2000" dirty="0">
                <a:solidFill>
                  <a:srgbClr val="00B0F0"/>
                </a:solidFill>
              </a:rPr>
              <a:t>プログラミングを学ぶ動機</a:t>
            </a:r>
            <a:endParaRPr kumimoji="1" lang="en-US" altLang="ja-JP" sz="2000" dirty="0">
              <a:solidFill>
                <a:srgbClr val="00B0F0"/>
              </a:solidFill>
            </a:endParaRPr>
          </a:p>
          <a:p>
            <a:r>
              <a:rPr kumimoji="1" lang="ja-JP" altLang="en-US" sz="2400" dirty="0"/>
              <a:t>そのための物理や数学を学ぶ</a:t>
            </a:r>
            <a:endParaRPr kumimoji="1" lang="en-US" altLang="ja-JP" sz="2400" dirty="0"/>
          </a:p>
          <a:p>
            <a:pPr marL="457200" lvl="1" indent="0">
              <a:buNone/>
            </a:pPr>
            <a:r>
              <a:rPr lang="ja-JP" altLang="en-US" sz="2000" dirty="0">
                <a:sym typeface="Symbol" panose="05050102010706020507" pitchFamily="18" charset="2"/>
              </a:rPr>
              <a:t> </a:t>
            </a:r>
            <a:r>
              <a:rPr lang="ja-JP" altLang="en-US" sz="2000" dirty="0">
                <a:solidFill>
                  <a:srgbClr val="00B0F0"/>
                </a:solidFill>
              </a:rPr>
              <a:t>数学・物理を学ぶ動機</a:t>
            </a:r>
            <a:endParaRPr kumimoji="1" lang="en-US" altLang="ja-JP" sz="2000" dirty="0">
              <a:solidFill>
                <a:srgbClr val="00B0F0"/>
              </a:solidFill>
            </a:endParaRPr>
          </a:p>
          <a:p>
            <a:r>
              <a:rPr kumimoji="1" lang="ja-JP" altLang="en-US" sz="2400" dirty="0"/>
              <a:t>解決のための</a:t>
            </a:r>
            <a:r>
              <a:rPr kumimoji="1" lang="ja-JP" altLang="en-US" sz="2400" dirty="0">
                <a:solidFill>
                  <a:srgbClr val="00B0F0"/>
                </a:solidFill>
              </a:rPr>
              <a:t>自発的な勉強、試行錯誤</a:t>
            </a:r>
            <a:endParaRPr kumimoji="1" lang="en-US" altLang="ja-JP" sz="2400" dirty="0">
              <a:solidFill>
                <a:srgbClr val="00B0F0"/>
              </a:solidFill>
            </a:endParaRPr>
          </a:p>
        </p:txBody>
      </p:sp>
      <p:sp>
        <p:nvSpPr>
          <p:cNvPr id="11" name="テキスト プレースホルダー 9">
            <a:extLst>
              <a:ext uri="{FF2B5EF4-FFF2-40B4-BE49-F238E27FC236}">
                <a16:creationId xmlns:a16="http://schemas.microsoft.com/office/drawing/2014/main" id="{F85C8A82-F097-4A35-98FD-699D4FEB9970}"/>
              </a:ext>
            </a:extLst>
          </p:cNvPr>
          <p:cNvSpPr txBox="1">
            <a:spLocks/>
          </p:cNvSpPr>
          <p:nvPr/>
        </p:nvSpPr>
        <p:spPr>
          <a:xfrm>
            <a:off x="798965" y="5329436"/>
            <a:ext cx="7794886" cy="110137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2400" dirty="0"/>
              <a:t>モットー：</a:t>
            </a:r>
            <a:endParaRPr lang="en-US" altLang="ja-JP" sz="2400" dirty="0"/>
          </a:p>
          <a:p>
            <a:pPr marL="0" indent="0">
              <a:buNone/>
            </a:pPr>
            <a:r>
              <a:rPr lang="ja-JP" altLang="en-US" sz="2400" dirty="0"/>
              <a:t>大学で習うような</a:t>
            </a:r>
            <a:r>
              <a:rPr lang="ja-JP" altLang="en-US" sz="1600" dirty="0"/>
              <a:t>（難しい</a:t>
            </a:r>
            <a:r>
              <a:rPr lang="en-US" altLang="ja-JP" sz="1600" dirty="0"/>
              <a:t>…</a:t>
            </a:r>
            <a:r>
              <a:rPr lang="ja-JP" altLang="en-US" sz="1600" dirty="0"/>
              <a:t>）</a:t>
            </a:r>
            <a:r>
              <a:rPr lang="ja-JP" altLang="en-US" sz="2400" dirty="0"/>
              <a:t>数学や物理、すごい・ありがとう</a:t>
            </a:r>
            <a:r>
              <a:rPr lang="en-US" altLang="ja-JP" sz="2400" dirty="0"/>
              <a:t>! </a:t>
            </a:r>
          </a:p>
          <a:p>
            <a:pPr marL="0" indent="0">
              <a:buNone/>
            </a:pPr>
            <a:r>
              <a:rPr lang="ja-JP" altLang="en-US" sz="2400" dirty="0"/>
              <a:t>自分で設定した題材でそれを実感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71F32FF-1F49-41A5-9D0F-419C3D6E2EB5}"/>
              </a:ext>
            </a:extLst>
          </p:cNvPr>
          <p:cNvSpPr txBox="1"/>
          <p:nvPr/>
        </p:nvSpPr>
        <p:spPr>
          <a:xfrm>
            <a:off x="5342022" y="4676441"/>
            <a:ext cx="366963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1400" dirty="0">
                <a:solidFill>
                  <a:srgbClr val="7030A0"/>
                </a:solidFill>
              </a:rPr>
              <a:t>注：プログラミングが初めてという人も毎回多く参加しています（動機が大事です）</a:t>
            </a:r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8A2179CC-6FF8-426F-A3D3-1CC9CEBE4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2144F95-D380-4E64-89FB-CD7E4564E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3099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CC5EE9-D280-42BA-BA76-C9383BA7D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身につくスキル</a:t>
            </a:r>
            <a:endParaRPr kumimoji="1" lang="ja-JP" altLang="en-US" dirty="0"/>
          </a:p>
        </p:txBody>
      </p:sp>
      <p:pic>
        <p:nvPicPr>
          <p:cNvPr id="4" name="2021-04-08-初ゼミガイダンス-田浦-数学物理プログラミング">
            <a:hlinkClick r:id="" action="ppaction://media"/>
            <a:extLst>
              <a:ext uri="{FF2B5EF4-FFF2-40B4-BE49-F238E27FC236}">
                <a16:creationId xmlns:a16="http://schemas.microsoft.com/office/drawing/2014/main" id="{5A5E13DC-AC3C-486F-B9D3-BCD6A62438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562" y="2374315"/>
            <a:ext cx="6056962" cy="4351338"/>
          </a:xfrm>
          <a:prstGeom prst="rect">
            <a:avLst/>
          </a:prstGeom>
        </p:spPr>
      </p:pic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709DF1-A64D-4CD2-A760-A684279CF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926" y="1500772"/>
            <a:ext cx="8410074" cy="1458996"/>
          </a:xfrm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/>
          <a:p>
            <a:r>
              <a:rPr lang="ja-JP" altLang="en-US" dirty="0"/>
              <a:t>プログラミング言語</a:t>
            </a:r>
            <a:r>
              <a:rPr lang="en-US" altLang="ja-JP" dirty="0"/>
              <a:t>Python</a:t>
            </a:r>
          </a:p>
          <a:p>
            <a:r>
              <a:rPr kumimoji="1" lang="ja-JP" altLang="en-US" dirty="0"/>
              <a:t>強力なライブラリ・パッケージ：</a:t>
            </a:r>
            <a:r>
              <a:rPr kumimoji="1" lang="en-US" altLang="ja-JP" dirty="0"/>
              <a:t>3D</a:t>
            </a:r>
            <a:r>
              <a:rPr kumimoji="1" lang="ja-JP" altLang="en-US" dirty="0"/>
              <a:t>アニメーション、データ可視化、行列、最大最小化、方程式</a:t>
            </a:r>
            <a:endParaRPr kumimoji="1" lang="en-US" altLang="ja-JP" dirty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14F165D-0EE0-485E-B62E-AEB65C5CD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6698474-3BA7-4856-B55F-E06763F20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275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9D86A6C-0599-4CB4-94BF-1E34E786B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授業形式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3AFCA2B-34DA-4F94-8654-939E84683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00769"/>
            <a:ext cx="7886700" cy="4351338"/>
          </a:xfrm>
        </p:spPr>
        <p:txBody>
          <a:bodyPr/>
          <a:lstStyle/>
          <a:p>
            <a:r>
              <a:rPr lang="ja-JP" altLang="en-US" sz="2400" dirty="0"/>
              <a:t>グループで作戦会議、作業</a:t>
            </a:r>
            <a:endParaRPr lang="en-US" altLang="ja-JP" sz="2400" dirty="0"/>
          </a:p>
          <a:p>
            <a:r>
              <a:rPr lang="ja-JP" altLang="en-US" sz="2400" dirty="0"/>
              <a:t>進捗共有・議論のためのミニ発表</a:t>
            </a:r>
            <a:endParaRPr lang="en-US" altLang="ja-JP" sz="2400" dirty="0"/>
          </a:p>
          <a:p>
            <a:r>
              <a:rPr lang="ja-JP" altLang="en-US" sz="2400" dirty="0"/>
              <a:t>最終発表</a:t>
            </a:r>
            <a:endParaRPr lang="en-US" altLang="ja-JP" sz="24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C14FE295-DEEC-4FEA-8E8D-C20D4876D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283" y="4673340"/>
            <a:ext cx="2536441" cy="1426748"/>
          </a:xfrm>
          <a:prstGeom prst="rect">
            <a:avLst/>
          </a:prstGeom>
        </p:spPr>
      </p:pic>
      <p:pic>
        <p:nvPicPr>
          <p:cNvPr id="7" name="図 6" descr="レストランのブースに座っている人たち&#10;&#10;低い精度で自動的に生成された説明">
            <a:extLst>
              <a:ext uri="{FF2B5EF4-FFF2-40B4-BE49-F238E27FC236}">
                <a16:creationId xmlns:a16="http://schemas.microsoft.com/office/drawing/2014/main" id="{2214872B-EB2E-4466-AE5A-F78CDE88DF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584" y="3112751"/>
            <a:ext cx="2536442" cy="1429265"/>
          </a:xfrm>
          <a:prstGeom prst="rect">
            <a:avLst/>
          </a:prstGeom>
        </p:spPr>
      </p:pic>
      <p:pic>
        <p:nvPicPr>
          <p:cNvPr id="9" name="図 8" descr="コンピューターを使っている男性&#10;&#10;低い精度で自動的に生成された説明">
            <a:extLst>
              <a:ext uri="{FF2B5EF4-FFF2-40B4-BE49-F238E27FC236}">
                <a16:creationId xmlns:a16="http://schemas.microsoft.com/office/drawing/2014/main" id="{93DC1774-8058-46EF-B588-6A4C406319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488" y="3112751"/>
            <a:ext cx="2536441" cy="1429264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A1AEAD1B-8CFC-4606-8AD8-B90B91D07A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5530" y="3114010"/>
            <a:ext cx="2536441" cy="1426748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57C42564-6CCB-4924-BCF8-702963DE23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3113" y="1556591"/>
            <a:ext cx="2528858" cy="1422483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EDCA4192-EACD-4423-9A51-F4D0035B9C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565" y="-828"/>
            <a:ext cx="2524406" cy="1422483"/>
          </a:xfrm>
          <a:prstGeom prst="rect">
            <a:avLst/>
          </a:prstGeom>
        </p:spPr>
      </p:pic>
      <p:graphicFrame>
        <p:nvGraphicFramePr>
          <p:cNvPr id="16" name="表 16">
            <a:extLst>
              <a:ext uri="{FF2B5EF4-FFF2-40B4-BE49-F238E27FC236}">
                <a16:creationId xmlns:a16="http://schemas.microsoft.com/office/drawing/2014/main" id="{658C9B92-140A-4D2F-B706-1AE0340CF5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477988"/>
              </p:ext>
            </p:extLst>
          </p:nvPr>
        </p:nvGraphicFramePr>
        <p:xfrm>
          <a:off x="3733584" y="4913980"/>
          <a:ext cx="5268387" cy="18542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211395">
                  <a:extLst>
                    <a:ext uri="{9D8B030D-6E8A-4147-A177-3AD203B41FA5}">
                      <a16:colId xmlns:a16="http://schemas.microsoft.com/office/drawing/2014/main" val="3575632648"/>
                    </a:ext>
                  </a:extLst>
                </a:gridCol>
                <a:gridCol w="4056992">
                  <a:extLst>
                    <a:ext uri="{9D8B030D-6E8A-4147-A177-3AD203B41FA5}">
                      <a16:colId xmlns:a16="http://schemas.microsoft.com/office/drawing/2014/main" val="11503914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b="0" dirty="0"/>
                        <a:t>1-2</a:t>
                      </a:r>
                      <a:endParaRPr kumimoji="1" lang="ja-JP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b="0" dirty="0"/>
                        <a:t>ガイダンス・共通授業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4084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イントロ・</a:t>
                      </a:r>
                      <a:r>
                        <a:rPr kumimoji="1" lang="en-US" altLang="ja-JP" dirty="0"/>
                        <a:t>Python</a:t>
                      </a:r>
                      <a:r>
                        <a:rPr kumimoji="1" lang="ja-JP" altLang="en-US" dirty="0"/>
                        <a:t>練習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3814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4-5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Python</a:t>
                      </a:r>
                      <a:r>
                        <a:rPr kumimoji="1" lang="ja-JP" altLang="en-US" dirty="0"/>
                        <a:t>練習・最終目標予告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7549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6-12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最終目標に向けたグループワーク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363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発表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191465"/>
                  </a:ext>
                </a:extLst>
              </a:tr>
            </a:tbl>
          </a:graphicData>
        </a:graphic>
      </p:graphicFrame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20A59B6-4F51-48A5-806A-D5C892F98732}"/>
              </a:ext>
            </a:extLst>
          </p:cNvPr>
          <p:cNvSpPr txBox="1"/>
          <p:nvPr/>
        </p:nvSpPr>
        <p:spPr>
          <a:xfrm>
            <a:off x="3733584" y="458328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進行予定（目安）</a:t>
            </a: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E6E94C5-6920-47CF-898E-402333A71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-US" altLang="ja-JP"/>
              <a:t>https://tinyurl.com/shonenjitaura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2CE8ECA-B4E8-43FE-BF7E-01B7F309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5DF2-4EBA-480F-8A1E-3DF4948D923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850820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</TotalTime>
  <Words>238</Words>
  <Application>Microsoft Office PowerPoint</Application>
  <PresentationFormat>画面に合わせる (4:3)</PresentationFormat>
  <Paragraphs>41</Paragraphs>
  <Slides>4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Arial</vt:lpstr>
      <vt:lpstr>Calibri</vt:lpstr>
      <vt:lpstr>Office テーマ</vt:lpstr>
      <vt:lpstr>数学・物理をプログラミングで考える</vt:lpstr>
      <vt:lpstr>目標</vt:lpstr>
      <vt:lpstr>身につくスキル</vt:lpstr>
      <vt:lpstr>授業形式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数学・物理をプログラミングで考える</dc:title>
  <dc:creator>田浦　健次朗</dc:creator>
  <cp:lastModifiedBy>田浦　健次朗</cp:lastModifiedBy>
  <cp:revision>12</cp:revision>
  <dcterms:created xsi:type="dcterms:W3CDTF">2022-04-05T00:11:56Z</dcterms:created>
  <dcterms:modified xsi:type="dcterms:W3CDTF">2022-04-05T01:22:32Z</dcterms:modified>
</cp:coreProperties>
</file>

<file path=docProps/thumbnail.jpeg>
</file>